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6" r:id="rId9"/>
    <p:sldId id="264" r:id="rId10"/>
    <p:sldId id="267" r:id="rId11"/>
    <p:sldId id="265" r:id="rId12"/>
  </p:sldIdLst>
  <p:sldSz cx="14630400" cy="8229600"/>
  <p:notesSz cx="8229600" cy="14630400"/>
  <p:embeddedFontLst>
    <p:embeddedFont>
      <p:font typeface="Open Sans" panose="020B0606030504020204" pitchFamily="34" charset="0"/>
      <p:regular r:id="rId14"/>
      <p:bold r:id="rId15"/>
      <p:italic r:id="rId16"/>
      <p:boldItalic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51"/>
    <p:restoredTop sz="94610"/>
  </p:normalViewPr>
  <p:slideViewPr>
    <p:cSldViewPr snapToGrid="0" snapToObjects="1">
      <p:cViewPr varScale="1">
        <p:scale>
          <a:sx n="103" d="100"/>
          <a:sy n="103" d="100"/>
        </p:scale>
        <p:origin x="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32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DBA8A-C7C0-C4D8-61A0-01EFFA681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BDB213-0C20-503C-1D55-ECCA256FF4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63B208-ED67-578A-0D7F-BDFF055A80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CF8CF-6E6E-9BE7-ECA1-16034D7C3E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893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85E2D-2402-1CD1-9750-2F2F282A0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A52127-10E4-803A-DA31-50A3F3A329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893DDE-0B49-99B9-071C-5A175C1826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C5905-C05B-8A14-F699-B131763C43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251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72625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Vision Data 지능형 검색 시스템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CCTV, 바디캠, 모바일 영상 데이터의 혁신적 활용을 위한 AI 솔루션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3ABCE-3910-1319-65D9-F03C00BDF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AF609FAF-9A77-176F-17CD-F9B030F23B35}"/>
              </a:ext>
            </a:extLst>
          </p:cNvPr>
          <p:cNvSpPr/>
          <p:nvPr/>
        </p:nvSpPr>
        <p:spPr>
          <a:xfrm>
            <a:off x="425232" y="3205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모니터링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ECF8C9EF-9814-C6E1-D76B-D231C1531FB1}"/>
              </a:ext>
            </a:extLst>
          </p:cNvPr>
          <p:cNvSpPr/>
          <p:nvPr/>
        </p:nvSpPr>
        <p:spPr>
          <a:xfrm>
            <a:off x="425232" y="136945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 err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</a:rPr>
              <a:t>LangSmith</a:t>
            </a:r>
            <a:r>
              <a:rPr lang="ko-KR" alt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</a:rPr>
              <a:t>를 활용하여 모니터링</a:t>
            </a:r>
            <a:endParaRPr lang="en-US" sz="2650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D25FF89-69F8-28CB-1F7F-8389107D8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9415" y="7607300"/>
            <a:ext cx="3848100" cy="6223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079DC84-7B0F-EE54-19C7-ABF3280B8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593" y="2182546"/>
            <a:ext cx="6332920" cy="4070762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B2EB49AD-0840-2FA1-E50B-0227179770CC}"/>
              </a:ext>
            </a:extLst>
          </p:cNvPr>
          <p:cNvSpPr/>
          <p:nvPr/>
        </p:nvSpPr>
        <p:spPr>
          <a:xfrm>
            <a:off x="1320404" y="3886850"/>
            <a:ext cx="2690649" cy="22071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1C259E8-83EC-BD8E-43B5-B5D9DA35F6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5845" y="2134911"/>
            <a:ext cx="6942296" cy="3945315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E4F0868B-2595-E111-81E0-EE858A71A2BC}"/>
              </a:ext>
            </a:extLst>
          </p:cNvPr>
          <p:cNvSpPr/>
          <p:nvPr/>
        </p:nvSpPr>
        <p:spPr>
          <a:xfrm>
            <a:off x="7683062" y="3997209"/>
            <a:ext cx="2690649" cy="22071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6355D1-FAF6-707B-D83B-64291332867B}"/>
              </a:ext>
            </a:extLst>
          </p:cNvPr>
          <p:cNvSpPr txBox="1"/>
          <p:nvPr/>
        </p:nvSpPr>
        <p:spPr>
          <a:xfrm>
            <a:off x="2287685" y="6815229"/>
            <a:ext cx="3352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’Search Video’ </a:t>
            </a:r>
            <a:r>
              <a:rPr kumimoji="1" lang="ko-KR" altLang="en-US" dirty="0"/>
              <a:t>사용 시나리오 </a:t>
            </a:r>
            <a:r>
              <a:rPr kumimoji="1" lang="en-US" altLang="ko-KR" dirty="0"/>
              <a:t>&gt;</a:t>
            </a:r>
            <a:endParaRPr kumimoji="1"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404B6D-D945-1A5D-0DEA-646524278451}"/>
              </a:ext>
            </a:extLst>
          </p:cNvPr>
          <p:cNvSpPr txBox="1"/>
          <p:nvPr/>
        </p:nvSpPr>
        <p:spPr>
          <a:xfrm>
            <a:off x="8990709" y="6815229"/>
            <a:ext cx="3635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’Search Dialogue’ </a:t>
            </a:r>
            <a:r>
              <a:rPr kumimoji="1" lang="ko-KR" altLang="en-US" dirty="0"/>
              <a:t>사용 시나리오 </a:t>
            </a:r>
            <a:r>
              <a:rPr kumimoji="1" lang="en-US" altLang="ko-KR" dirty="0"/>
              <a:t>&gt;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5241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578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향후 확장 계획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43363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기술적 개선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3085743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실시간 스트리밍 데이터 처리 최적화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89084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다국어 지원 및 음성 검색 기능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33304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엣지 컴퓨팅 환경 지원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243363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비즈니스 확장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4856321" y="308574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공공안전 분야 특화 솔루션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352794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소매업계 고객 행동 분석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397013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스마트시티 통합 플랫폼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441233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클라우드 SaaS 서비스 제공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133951" y="6090642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"Vision Data의 새로운 패러다임을 제시하며, AI 기술로 더 스마트한 세상을 만들어갑니다"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93790" y="5835491"/>
            <a:ext cx="30480" cy="1236107"/>
          </a:xfrm>
          <a:prstGeom prst="rect">
            <a:avLst/>
          </a:prstGeom>
          <a:solidFill>
            <a:srgbClr val="835E54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03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해결하고자 하는 문제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59261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데이터 검색의 어려움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84113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CCTV, 바디캠, 모바일에서 수집되는 대용량 비디오와 이미지 데이터에서 원하는 콘텐츠를 찾기 어려운 현실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659261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비구조화된 데이터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38411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Vision Data의 특성상 텍스트 기반 검색으로는 한계가 있어 효율적인 활용이 불가능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6972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314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개발 생산성 저하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21824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개발자와 빅데이터 엔지니어가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필요한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비디오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를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찾는데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많은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시간 소요</a:t>
            </a:r>
            <a:endParaRPr lang="en-US" sz="175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0D811184-A58F-F523-EFE2-FD7FE9BCE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9415" y="7607300"/>
            <a:ext cx="3848100" cy="6223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432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타겟 사용자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18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AI 개발자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38710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컴퓨터 비전 모델 학습용 데이터 수집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761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특정 시나리오별 영상 데이터 필요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48128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빠른 데이터 접근과 품질 검증 요구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218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빅데이터 엔지니어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4856321" y="387107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대용량 Vision Data 파이프라인 구축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67618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데이터 전처리 및 품질 관리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511837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실시간 스트리밍 데이터 처리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9434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솔루션 개요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56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11798"/>
            <a:ext cx="4196358" cy="3048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4086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데이터 수집 및 저장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4576524"/>
            <a:ext cx="4196358" cy="2516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서비스 시나리오에 맞게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데이터웨어하우스에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유입되는 비디오는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비디오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전체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요약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오디오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대화록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추출 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1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fps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로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각 프레임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장면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에 대한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묘사 정보를 체계적으로 저장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3556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911798"/>
            <a:ext cx="4196358" cy="3048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4086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지능형 인덱싱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457652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기반으로 비디오 콘텐츠를 분석하여 검색 가능한 메타데이터와 시맨틱 정보를 자동 생성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355675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911798"/>
            <a:ext cx="4196358" cy="3048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4086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챗봇 인터페이스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4576524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자연어 쿼리를 통해 원하는 비디오 데이터를 직관적으로 검색하고 즉시 확인할 수 있는 사용자 친화적 인터페이스</a:t>
            </a:r>
            <a:endParaRPr lang="en-US" sz="175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C178CF9-DF65-B309-E49E-E8AEFF883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9415" y="7607300"/>
            <a:ext cx="3848100" cy="6223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117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기술 아키텍처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060734"/>
            <a:ext cx="570988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LangChain/LangGraph 기반 시스템 구조</a:t>
            </a:r>
            <a:endParaRPr lang="en-US" sz="26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826187"/>
            <a:ext cx="1134070" cy="13608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641074" y="3053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데이터 수집 레이어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641074" y="3543419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CCTV, 바디캠,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모바일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등으로 수집한 비디오에 대한 분석 및 저장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187070"/>
            <a:ext cx="1134070" cy="16698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641074" y="44138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처리 및 분석 레이어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7641073" y="4904303"/>
            <a:ext cx="6457985" cy="839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LangChain을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활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용하여 비디오 분석 정보를 </a:t>
            </a:r>
            <a:r>
              <a:rPr lang="en-US" altLang="ko-KR" sz="17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VectorDB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에 저장하고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RAG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시스템 구축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881589"/>
            <a:ext cx="1134070" cy="166985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641074" y="59354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검색 및 응답 레이어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7641074" y="642582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LangGraph 기반 에이전트가 사용자 쿼리를 처리하고 최적화된 결과 제공</a:t>
            </a:r>
            <a:endParaRPr lang="en-US" sz="175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7DD3032-B3AD-BCDA-6E06-8C3F28D8A3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89415" y="7607300"/>
            <a:ext cx="3848100" cy="622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306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핵심 기술 구성요소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752005"/>
            <a:ext cx="3664744" cy="3318153"/>
          </a:xfrm>
          <a:prstGeom prst="roundRect">
            <a:avLst>
              <a:gd name="adj" fmla="val 2871"/>
            </a:avLst>
          </a:prstGeom>
          <a:solidFill>
            <a:srgbClr val="EBE2E0"/>
          </a:solidFill>
          <a:ln w="7620">
            <a:solidFill>
              <a:srgbClr val="835E5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514624" y="198643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35E54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1790" y="2135267"/>
            <a:ext cx="306110" cy="38266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146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지능형 </a:t>
            </a: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RAG </a:t>
            </a:r>
            <a:r>
              <a:rPr lang="ko-KR" alt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시스템 구축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514624" y="3384113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수집 데이터 및 </a:t>
            </a:r>
            <a:r>
              <a:rPr lang="en-US" altLang="ko-KR" sz="1750" dirty="0" err="1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ChromaDB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를 활용하여 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RAG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 시스템 구축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10171748" y="1752005"/>
            <a:ext cx="3664863" cy="3318153"/>
          </a:xfrm>
          <a:prstGeom prst="roundRect">
            <a:avLst>
              <a:gd name="adj" fmla="val 2871"/>
            </a:avLst>
          </a:prstGeom>
          <a:solidFill>
            <a:srgbClr val="EBE2E0"/>
          </a:solidFill>
          <a:ln w="7620">
            <a:solidFill>
              <a:srgbClr val="835E54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10406182" y="1986439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35E54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3348" y="2135267"/>
            <a:ext cx="306110" cy="38266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0406182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Adaptive RAG &amp; Sub-graph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10406182" y="3384113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검색 시나리오별 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RAG 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시스템을 라우팅하고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,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 기능을 </a:t>
            </a:r>
            <a:r>
              <a:rPr lang="ko-KR" altLang="en-US" sz="1750" dirty="0" err="1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모듈화함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6280190" y="5296972"/>
            <a:ext cx="7556421" cy="2229445"/>
          </a:xfrm>
          <a:prstGeom prst="roundRect">
            <a:avLst>
              <a:gd name="adj" fmla="val 4273"/>
            </a:avLst>
          </a:prstGeom>
          <a:solidFill>
            <a:srgbClr val="EBE2E0"/>
          </a:solidFill>
          <a:ln w="7620">
            <a:solidFill>
              <a:srgbClr val="835E54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514624" y="553140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35E54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1790" y="5680234"/>
            <a:ext cx="306110" cy="382667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514624" y="64386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프롬프트 엔지니어링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6514624" y="692908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검색 최적화를 위한 도구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(tool) 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cs typeface="Open Sans" pitchFamily="34" charset="-120"/>
              </a:rPr>
              <a:t>개발 및 이를 활용한 프롬프트 구현</a:t>
            </a:r>
            <a:endParaRPr lang="en-US" sz="1750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2A2F8DE9-AA63-CB7B-8C43-BC4580BCD4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89415" y="7607300"/>
            <a:ext cx="3848100" cy="6223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6135" y="397669"/>
            <a:ext cx="3615928" cy="451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b="1" dirty="0" err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데이터</a:t>
            </a:r>
            <a:r>
              <a:rPr lang="en-US" sz="2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 </a:t>
            </a:r>
            <a:r>
              <a:rPr lang="en-US" sz="2800" b="1" dirty="0" err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흐름도</a:t>
            </a:r>
            <a:r>
              <a:rPr lang="en-US" altLang="ko-KR" sz="2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(1/2)</a:t>
            </a:r>
            <a:endParaRPr lang="en-US" sz="28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FF6E9AAE-1E78-6A1F-1046-EC7F71099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9415" y="7607300"/>
            <a:ext cx="3848100" cy="622300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279E727A-4E43-124F-ED95-734AF4ED2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135" y="1686698"/>
            <a:ext cx="3754377" cy="485620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198A438F-B7DA-199C-2FBA-01260404F2DB}"/>
              </a:ext>
            </a:extLst>
          </p:cNvPr>
          <p:cNvSpPr txBox="1"/>
          <p:nvPr/>
        </p:nvSpPr>
        <p:spPr>
          <a:xfrm>
            <a:off x="1324860" y="6684579"/>
            <a:ext cx="2420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&lt;</a:t>
            </a:r>
            <a:r>
              <a:rPr kumimoji="1" lang="ko-KR" altLang="en-US" dirty="0"/>
              <a:t> 워크플로우 디자인 </a:t>
            </a:r>
            <a:r>
              <a:rPr kumimoji="1" lang="en-US" altLang="ko-KR" dirty="0"/>
              <a:t>&gt;</a:t>
            </a:r>
            <a:endParaRPr kumimoji="1"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58D4096-8D9D-A0B4-4CB3-BDF16A3F32CD}"/>
              </a:ext>
            </a:extLst>
          </p:cNvPr>
          <p:cNvSpPr txBox="1"/>
          <p:nvPr/>
        </p:nvSpPr>
        <p:spPr>
          <a:xfrm>
            <a:off x="5166720" y="3122285"/>
            <a:ext cx="5146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en-US" altLang="ko-KR" dirty="0" err="1"/>
              <a:t>ChromaDB</a:t>
            </a:r>
            <a:r>
              <a:rPr kumimoji="1" lang="ko-KR" altLang="en-US" dirty="0"/>
              <a:t>를 사용하여 지능형 </a:t>
            </a:r>
            <a:r>
              <a:rPr kumimoji="1" lang="en-US" altLang="ko-KR" dirty="0"/>
              <a:t>RAG </a:t>
            </a:r>
            <a:r>
              <a:rPr kumimoji="1" lang="ko-KR" altLang="en-US" dirty="0"/>
              <a:t>시스템 구축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C792D7-B920-5DB1-5FCB-20F6DFA5C4D5}"/>
              </a:ext>
            </a:extLst>
          </p:cNvPr>
          <p:cNvSpPr txBox="1"/>
          <p:nvPr/>
        </p:nvSpPr>
        <p:spPr>
          <a:xfrm>
            <a:off x="5166720" y="1248981"/>
            <a:ext cx="7315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 err="1"/>
              <a:t>챗봇에</a:t>
            </a:r>
            <a:r>
              <a:rPr kumimoji="1" lang="ko-KR" altLang="en-US" dirty="0"/>
              <a:t> 사용할 데이터 준비</a:t>
            </a:r>
            <a:endParaRPr kumimoji="1" lang="en-US" altLang="ko-KR" dirty="0"/>
          </a:p>
          <a:p>
            <a:pPr marL="742950" lvl="1" indent="-285750">
              <a:buFontTx/>
              <a:buChar char="-"/>
            </a:pPr>
            <a:r>
              <a:rPr kumimoji="1" lang="en-US" altLang="ko-KR" dirty="0"/>
              <a:t>data/</a:t>
            </a:r>
            <a:r>
              <a:rPr kumimoji="1" lang="en-US" altLang="ko-KR" dirty="0" err="1"/>
              <a:t>synopsis_events.txt</a:t>
            </a:r>
            <a:r>
              <a:rPr kumimoji="1" lang="en-US" altLang="ko-KR" dirty="0"/>
              <a:t>: </a:t>
            </a:r>
            <a:r>
              <a:rPr kumimoji="1" lang="ko-KR" altLang="en-US" dirty="0"/>
              <a:t>비디오에 대한 전체 요약 정보 저장</a:t>
            </a:r>
            <a:endParaRPr kumimoji="1" lang="en-US" altLang="ko-KR" dirty="0"/>
          </a:p>
          <a:p>
            <a:pPr marL="742950" lvl="1" indent="-285750">
              <a:buFontTx/>
              <a:buChar char="-"/>
            </a:pPr>
            <a:r>
              <a:rPr kumimoji="1" lang="en" altLang="ko-KR" dirty="0"/>
              <a:t>data/</a:t>
            </a:r>
            <a:r>
              <a:rPr kumimoji="1" lang="en" altLang="ko-KR" dirty="0" err="1"/>
              <a:t>synopsis_dialogues.txt</a:t>
            </a:r>
            <a:r>
              <a:rPr kumimoji="1" lang="en-US" altLang="ko-KR" dirty="0"/>
              <a:t>:</a:t>
            </a:r>
            <a:r>
              <a:rPr kumimoji="1" lang="ko-KR" altLang="en-US" dirty="0"/>
              <a:t> 비디오에 포함된 대화 기록 저장</a:t>
            </a:r>
            <a:endParaRPr kumimoji="1" lang="en" altLang="ko-KR" dirty="0"/>
          </a:p>
          <a:p>
            <a:pPr marL="742950" lvl="1" indent="-285750">
              <a:buFontTx/>
              <a:buChar char="-"/>
            </a:pPr>
            <a:r>
              <a:rPr kumimoji="1" lang="en" altLang="ko-KR" dirty="0"/>
              <a:t>Semantic Search APIs</a:t>
            </a:r>
            <a:r>
              <a:rPr kumimoji="1" lang="en-US" altLang="ko-KR" dirty="0"/>
              <a:t>:</a:t>
            </a:r>
            <a:r>
              <a:rPr kumimoji="1" lang="ko-KR" altLang="en-US" dirty="0"/>
              <a:t> 비디오 프레임 이미지</a:t>
            </a:r>
            <a:r>
              <a:rPr kumimoji="1" lang="en-US" altLang="ko-KR" dirty="0"/>
              <a:t>(1fps)</a:t>
            </a:r>
            <a:r>
              <a:rPr kumimoji="1" lang="ko-KR" altLang="en-US" dirty="0"/>
              <a:t>에 대한 </a:t>
            </a:r>
            <a:r>
              <a:rPr kumimoji="1" lang="en-US" altLang="ko-KR" dirty="0"/>
              <a:t>Image Embedding(</a:t>
            </a:r>
            <a:r>
              <a:rPr kumimoji="1" lang="en-US" altLang="ko-KR" dirty="0" err="1"/>
              <a:t>OpenClip</a:t>
            </a:r>
            <a:r>
              <a:rPr kumimoji="1" lang="en-US" altLang="ko-KR" dirty="0"/>
              <a:t>)</a:t>
            </a:r>
            <a:r>
              <a:rPr kumimoji="1" lang="ko-KR" altLang="en-US" dirty="0"/>
              <a:t>을 저장하고 </a:t>
            </a:r>
            <a:r>
              <a:rPr kumimoji="1" lang="en-US" altLang="ko-KR" dirty="0"/>
              <a:t>Text-to-Image Similarity Search </a:t>
            </a:r>
            <a:r>
              <a:rPr kumimoji="1" lang="ko-KR" altLang="en-US" dirty="0"/>
              <a:t>지원</a:t>
            </a:r>
            <a:endParaRPr kumimoji="1" lang="en-US" altLang="ko-KR" dirty="0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5FDEFB7E-6EC5-B144-876D-6EFB23671FCB}"/>
              </a:ext>
            </a:extLst>
          </p:cNvPr>
          <p:cNvCxnSpPr>
            <a:cxnSpLocks/>
          </p:cNvCxnSpPr>
          <p:nvPr/>
        </p:nvCxnSpPr>
        <p:spPr>
          <a:xfrm flipH="1">
            <a:off x="2837793" y="1555531"/>
            <a:ext cx="2328927" cy="4519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FED97AE4-8CF9-3886-CDC3-711FF0E59A29}"/>
              </a:ext>
            </a:extLst>
          </p:cNvPr>
          <p:cNvCxnSpPr>
            <a:cxnSpLocks/>
          </p:cNvCxnSpPr>
          <p:nvPr/>
        </p:nvCxnSpPr>
        <p:spPr>
          <a:xfrm flipH="1" flipV="1">
            <a:off x="3237186" y="2682343"/>
            <a:ext cx="1929534" cy="6638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985E9DB6-332A-A793-1DD1-FDE13766A14E}"/>
              </a:ext>
            </a:extLst>
          </p:cNvPr>
          <p:cNvSpPr txBox="1"/>
          <p:nvPr/>
        </p:nvSpPr>
        <p:spPr>
          <a:xfrm>
            <a:off x="5033122" y="5107315"/>
            <a:ext cx="75823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/>
              <a:t>사용자의 질문을 분석하여 적절한 에이전트를 선택 </a:t>
            </a:r>
            <a:r>
              <a:rPr kumimoji="1" lang="en-US" altLang="ko-KR" dirty="0"/>
              <a:t>(Adaptive RAG </a:t>
            </a:r>
            <a:r>
              <a:rPr kumimoji="1" lang="ko-KR" altLang="en-US" dirty="0"/>
              <a:t>적용</a:t>
            </a:r>
            <a:r>
              <a:rPr kumimoji="1"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kumimoji="1" lang="en-US" altLang="ko-KR" dirty="0" err="1"/>
              <a:t>LangGraph</a:t>
            </a:r>
            <a:r>
              <a:rPr kumimoji="1" lang="en-US" altLang="ko-KR" dirty="0"/>
              <a:t> &amp; Sub-graph</a:t>
            </a:r>
            <a:r>
              <a:rPr kumimoji="1" lang="ko-KR" altLang="en-US" dirty="0"/>
              <a:t>를 사용하여 시나리오 구현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ko-KR" altLang="en-US" dirty="0"/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99D7A9B-D935-A57B-C8E4-31FAEF9CE6C0}"/>
              </a:ext>
            </a:extLst>
          </p:cNvPr>
          <p:cNvCxnSpPr>
            <a:cxnSpLocks/>
          </p:cNvCxnSpPr>
          <p:nvPr/>
        </p:nvCxnSpPr>
        <p:spPr>
          <a:xfrm flipH="1" flipV="1">
            <a:off x="4466897" y="5118658"/>
            <a:ext cx="566225" cy="2461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9F80C89-0E1C-0451-191E-4FF9FB8027F9}"/>
              </a:ext>
            </a:extLst>
          </p:cNvPr>
          <p:cNvSpPr/>
          <p:nvPr/>
        </p:nvSpPr>
        <p:spPr>
          <a:xfrm>
            <a:off x="339880" y="2942908"/>
            <a:ext cx="4053444" cy="375765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F42A2-DF9A-C22D-12B0-7C1AED8B3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AC4826-046B-F5F6-7986-D9991826AFDB}"/>
              </a:ext>
            </a:extLst>
          </p:cNvPr>
          <p:cNvSpPr/>
          <p:nvPr/>
        </p:nvSpPr>
        <p:spPr>
          <a:xfrm>
            <a:off x="506135" y="397669"/>
            <a:ext cx="3615928" cy="451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b="1" dirty="0" err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데이터</a:t>
            </a:r>
            <a:r>
              <a:rPr lang="en-US" sz="2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 </a:t>
            </a:r>
            <a:r>
              <a:rPr lang="en-US" sz="2800" b="1" dirty="0" err="1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흐름도</a:t>
            </a:r>
            <a:r>
              <a:rPr lang="en-US" altLang="ko-KR" sz="2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(2/2)</a:t>
            </a:r>
            <a:endParaRPr lang="en-US" sz="28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FB7FE5A9-47EB-4853-9176-A81E3933C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9415" y="7607300"/>
            <a:ext cx="3848100" cy="622300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F0F3D4D1-F06E-E34B-5CF5-B08F904AD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459" y="1100293"/>
            <a:ext cx="7772400" cy="663349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FB5818AB-F4F9-D1B6-DDAC-D50D72680CEF}"/>
              </a:ext>
            </a:extLst>
          </p:cNvPr>
          <p:cNvSpPr txBox="1"/>
          <p:nvPr/>
        </p:nvSpPr>
        <p:spPr>
          <a:xfrm>
            <a:off x="2791054" y="7733784"/>
            <a:ext cx="3079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LangGraph</a:t>
            </a:r>
            <a:r>
              <a:rPr kumimoji="1" lang="en-US" altLang="ko-KR" dirty="0"/>
              <a:t> </a:t>
            </a:r>
            <a:r>
              <a:rPr kumimoji="1" lang="ko-KR" altLang="en-US" dirty="0"/>
              <a:t>기반 </a:t>
            </a:r>
            <a:r>
              <a:rPr kumimoji="1" lang="ko-KR" altLang="en-US" dirty="0" err="1"/>
              <a:t>챗봇</a:t>
            </a:r>
            <a:r>
              <a:rPr kumimoji="1" lang="ko-KR" altLang="en-US" dirty="0"/>
              <a:t> 구현 </a:t>
            </a:r>
            <a:r>
              <a:rPr kumimoji="1" lang="en-US" altLang="ko-KR" dirty="0"/>
              <a:t>&gt;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4E0920-25D3-E50F-DAF4-F0341C327081}"/>
              </a:ext>
            </a:extLst>
          </p:cNvPr>
          <p:cNvSpPr txBox="1"/>
          <p:nvPr/>
        </p:nvSpPr>
        <p:spPr>
          <a:xfrm>
            <a:off x="8456459" y="1272464"/>
            <a:ext cx="2656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/>
              <a:t>검색 </a:t>
            </a:r>
            <a:r>
              <a:rPr kumimoji="1" lang="ko-KR" altLang="en-US"/>
              <a:t>라우팅 프롬프트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85782F-922F-FAFA-A8EA-A481F24565E9}"/>
              </a:ext>
            </a:extLst>
          </p:cNvPr>
          <p:cNvSpPr txBox="1"/>
          <p:nvPr/>
        </p:nvSpPr>
        <p:spPr>
          <a:xfrm>
            <a:off x="8456459" y="2055430"/>
            <a:ext cx="5990897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…</a:t>
            </a:r>
          </a:p>
          <a:p>
            <a:endParaRPr lang="en-US" altLang="ko-KR" sz="1200" b="1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  <a:p>
            <a:r>
              <a:rPr lang="en-US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## </a:t>
            </a:r>
            <a:r>
              <a:rPr lang="ko-KR" altLang="en-US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비디오 검색 도구</a:t>
            </a:r>
          </a:p>
          <a:p>
            <a:r>
              <a:rPr lang="en-US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*</a:t>
            </a:r>
            <a:r>
              <a:rPr lang="en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semantic search*: </a:t>
            </a:r>
            <a:r>
              <a:rPr lang="ko-KR" altLang="en-US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비디오 속 한 장면에 대한 묘사로 질문</a:t>
            </a:r>
          </a:p>
          <a:p>
            <a:r>
              <a:rPr lang="en-US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- *</a:t>
            </a:r>
            <a:r>
              <a:rPr lang="en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event synopsis*: </a:t>
            </a:r>
            <a:r>
              <a:rPr lang="ko-KR" altLang="en-US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비디오 전체 상황에 대한 설명으로 질문</a:t>
            </a:r>
          </a:p>
          <a:p>
            <a:pPr marL="171450" indent="-171450">
              <a:buFontTx/>
              <a:buChar char="-"/>
            </a:pPr>
            <a:r>
              <a:rPr lang="en-US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dialogues*: </a:t>
            </a:r>
            <a:r>
              <a:rPr lang="ko-KR" altLang="en-US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비디오 속에서 말하거나</a:t>
            </a:r>
            <a:r>
              <a:rPr lang="en-US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ko-KR" altLang="en-US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대화 또는 이야기를 하고 있는 내용에 대한 질문</a:t>
            </a:r>
            <a:endParaRPr lang="en-US" altLang="ko-KR" sz="1200" b="1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  <a:p>
            <a:pPr marL="171450" indent="-171450">
              <a:buFontTx/>
              <a:buChar char="-"/>
            </a:pPr>
            <a:endParaRPr lang="en-US" altLang="ko-KR" sz="1200" b="1" dirty="0">
              <a:solidFill>
                <a:schemeClr val="bg1"/>
              </a:solidFill>
              <a:latin typeface="Menlo" panose="020B0609030804020204" pitchFamily="49" charset="0"/>
            </a:endParaRPr>
          </a:p>
          <a:p>
            <a:r>
              <a:rPr lang="en-US" altLang="ko-KR" sz="1200" b="1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…</a:t>
            </a:r>
            <a:endParaRPr lang="ko-KR" altLang="en-US" sz="1200" b="1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E6FAEF87-0793-D63D-A461-1896A3BE6CDC}"/>
              </a:ext>
            </a:extLst>
          </p:cNvPr>
          <p:cNvCxnSpPr>
            <a:cxnSpLocks/>
          </p:cNvCxnSpPr>
          <p:nvPr/>
        </p:nvCxnSpPr>
        <p:spPr>
          <a:xfrm flipH="1">
            <a:off x="6043448" y="1540243"/>
            <a:ext cx="2459421" cy="38870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27D6ED5-E72F-6AF6-9508-EDCC824DBFAA}"/>
              </a:ext>
            </a:extLst>
          </p:cNvPr>
          <p:cNvSpPr txBox="1"/>
          <p:nvPr/>
        </p:nvSpPr>
        <p:spPr>
          <a:xfrm>
            <a:off x="8456459" y="4508199"/>
            <a:ext cx="3716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/>
              <a:t>검색 시나리오별 </a:t>
            </a:r>
            <a:r>
              <a:rPr kumimoji="1" lang="en-US" altLang="ko-KR" dirty="0"/>
              <a:t>Agent RAG </a:t>
            </a:r>
            <a:r>
              <a:rPr kumimoji="1" lang="ko-KR" altLang="en-US" dirty="0"/>
              <a:t>구축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614289B-3C46-B0B2-335C-6DE456B9C478}"/>
              </a:ext>
            </a:extLst>
          </p:cNvPr>
          <p:cNvSpPr/>
          <p:nvPr/>
        </p:nvSpPr>
        <p:spPr>
          <a:xfrm>
            <a:off x="430432" y="2406880"/>
            <a:ext cx="6359251" cy="4067491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C4BE5230-D930-88A1-631D-7739E08E9E76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6869656" y="4831365"/>
            <a:ext cx="1586803" cy="17137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B9430A-FA1B-0E2B-3E22-77ACAD11D13C}"/>
              </a:ext>
            </a:extLst>
          </p:cNvPr>
          <p:cNvSpPr txBox="1"/>
          <p:nvPr/>
        </p:nvSpPr>
        <p:spPr>
          <a:xfrm>
            <a:off x="8456458" y="5734583"/>
            <a:ext cx="5733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dirty="0"/>
              <a:t>별도 검색 </a:t>
            </a:r>
            <a:r>
              <a:rPr kumimoji="1" lang="en-US" altLang="ko-KR" dirty="0"/>
              <a:t>API(Semantic Search)</a:t>
            </a:r>
            <a:r>
              <a:rPr kumimoji="1" lang="ko-KR" altLang="en-US" dirty="0"/>
              <a:t>를 사용하는 도구 추가</a:t>
            </a:r>
            <a:endParaRPr kumimoji="1" lang="en-US" altLang="ko-KR" dirty="0"/>
          </a:p>
          <a:p>
            <a:pPr marL="285750" indent="-285750">
              <a:buFontTx/>
              <a:buChar char="-"/>
            </a:pPr>
            <a:endParaRPr kumimoji="1"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90367326-9395-D54C-B9E9-50863CCF1397}"/>
              </a:ext>
            </a:extLst>
          </p:cNvPr>
          <p:cNvCxnSpPr>
            <a:cxnSpLocks/>
          </p:cNvCxnSpPr>
          <p:nvPr/>
        </p:nvCxnSpPr>
        <p:spPr>
          <a:xfrm flipH="1">
            <a:off x="7840719" y="5896303"/>
            <a:ext cx="615739" cy="1576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6988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25232" y="32051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라이브 데모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425232" y="136945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실제 시스템 작동 시연</a:t>
            </a:r>
            <a:endParaRPr lang="en-US" sz="2650" dirty="0"/>
          </a:p>
        </p:txBody>
      </p:sp>
      <p:sp>
        <p:nvSpPr>
          <p:cNvPr id="5" name="Shape 2"/>
          <p:cNvSpPr/>
          <p:nvPr/>
        </p:nvSpPr>
        <p:spPr>
          <a:xfrm>
            <a:off x="425232" y="213491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510302" y="217741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162348" y="2212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특정 프레임에 대한 묘사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162348" y="2703195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＂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분홍색 자켓을 입은 여자가 나오는 비디오 검색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25232" y="367272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10302" y="371522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162347" y="37505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비디오 요약 정보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62347" y="4241007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경찰체포와 관련된 내용이 있는 비디오 검색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”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25231" y="516517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10301" y="520767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162347" y="52430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대화기록 검색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162347" y="5733456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“GPU</a:t>
            </a:r>
            <a:r>
              <a:rPr lang="ko-KR" alt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에 대해 말하고 있는 비디오 검색</a:t>
            </a:r>
            <a:r>
              <a:rPr lang="en-US" altLang="ko-KR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”</a:t>
            </a:r>
            <a:endParaRPr lang="en-US" sz="17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B6A68FAE-C665-72F1-E70E-158552055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857" y="3949700"/>
            <a:ext cx="3848100" cy="6223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3DE244D-5031-6D53-B811-AB4A31403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9415" y="7607300"/>
            <a:ext cx="3848100" cy="622300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DACE8AD-7DE4-3C1D-7136-98B60ECA7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1714" y="2040374"/>
            <a:ext cx="8957455" cy="50632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556</Words>
  <Application>Microsoft Macintosh PowerPoint</Application>
  <PresentationFormat>사용자 지정</PresentationFormat>
  <Paragraphs>103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Open Sans</vt:lpstr>
      <vt:lpstr>Menlo</vt:lpstr>
      <vt:lpstr>Crimson Pro Bold</vt:lpstr>
      <vt:lpstr>Arial</vt:lpstr>
      <vt:lpstr>Crimson Pro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Microsoft Office User</cp:lastModifiedBy>
  <cp:revision>5</cp:revision>
  <dcterms:created xsi:type="dcterms:W3CDTF">2025-10-02T00:35:30Z</dcterms:created>
  <dcterms:modified xsi:type="dcterms:W3CDTF">2025-10-02T03:31:17Z</dcterms:modified>
</cp:coreProperties>
</file>